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6" r:id="rId2"/>
    <p:sldId id="264" r:id="rId3"/>
    <p:sldId id="270" r:id="rId4"/>
    <p:sldId id="281" r:id="rId5"/>
    <p:sldId id="282" r:id="rId6"/>
    <p:sldId id="284" r:id="rId7"/>
    <p:sldId id="279" r:id="rId8"/>
    <p:sldId id="285" r:id="rId9"/>
    <p:sldId id="292" r:id="rId10"/>
    <p:sldId id="287" r:id="rId11"/>
    <p:sldId id="296" r:id="rId12"/>
    <p:sldId id="280" r:id="rId13"/>
    <p:sldId id="295" r:id="rId14"/>
    <p:sldId id="286" r:id="rId15"/>
    <p:sldId id="283" r:id="rId16"/>
    <p:sldId id="293" r:id="rId17"/>
    <p:sldId id="294" r:id="rId18"/>
    <p:sldId id="288" r:id="rId19"/>
    <p:sldId id="290" r:id="rId20"/>
    <p:sldId id="289" r:id="rId21"/>
    <p:sldId id="291" r:id="rId22"/>
    <p:sldId id="278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32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8" d="100"/>
          <a:sy n="98" d="100"/>
        </p:scale>
        <p:origin x="359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C7FE8C-0FC1-49E7-B140-75C37B31D137}" type="datetimeFigureOut">
              <a:rPr lang="de-CH" smtClean="0"/>
              <a:t>13.12.2023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4D804-3005-4759-BFE6-86D7D01C5A7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96095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1ECFFD-A987-E972-5F5A-EAF31E3A7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5931"/>
            <a:ext cx="9144000" cy="178230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87B1EB7-C949-F47F-E040-88BA6464EC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57980"/>
            <a:ext cx="9144000" cy="49982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500014-005B-2663-F1CB-C9BA86557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14D5B6-EF12-E73F-883D-B98B8C3AC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E8C013E5-80CE-D658-08D9-21A66EDE2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zytQuadrat Easy DIY v2.0 - Bauanleitung v1.0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16094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FAF34E-1599-9420-613D-69A924B1D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719EF41-EB08-7A5D-EBDA-1022C255ED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4749CE-E80F-A353-E411-CD4784B48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405FD2-458A-2F10-1E34-CD677FC23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zytQuadrat Easy DIY v2.0 -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A59869-94E9-13CB-9599-CE045BD93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2758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BEC599B-64FE-00F9-E807-F219D92853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50EC039-A293-38AB-9954-7117C80E5B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88F989-6859-594E-B318-70BF17D27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631C29-06A5-54EE-67F9-F51AEB325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zytQuadrat Easy DIY v2.0 -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CFF2D1-A96E-827D-D3B6-EA5A60DD9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35277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9512B5-B9CB-B22E-2E57-5AB97C695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379C8B-A9BA-F62B-D4CC-1392F5AD0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71745D-B6D6-FB08-960F-88DE963F1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CF8520-5DC1-CC13-E5D2-418E1F6E7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zytQuadrat Easy DIY v2.0 - Bauanleitung v1.0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367B01-EC61-6F6C-3A6E-B3498A11D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30969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2679F4-5225-1DC8-C97E-B00CD1F50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E71541-D546-D921-874A-239A8C443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2457C8-FF18-CA30-5AEF-DF360AD44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066DFA-248D-C60E-4DD6-ABAA11AC9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77D78F79-B2B0-CEE3-3477-1039E4CD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zytQuadrat Easy DIY v2.0 - Bauanleitung v1.0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67748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E845DD-C29A-1824-FD1B-326140C50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E4E0DC-3035-5A59-5485-28AA915F3F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EBF2841-A847-8377-C5F9-2AC1A35421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91D9B4D-506A-1295-68E5-4C24F0550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9F25190-2953-5F0C-E274-A58AFA08E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42A1265F-6700-78BF-D30C-5D2688BC85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zytQuadrat Easy DIY v2.0 - Bauanleitung v1.0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0622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515A62-E06A-0811-F8A2-D63256CCA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B6EA9E-5865-9ED4-6DAF-2340C6DE1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47A1A92-4737-BAFE-52D2-47AD751845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965B219-4C78-19AD-F25E-1DBA952B3D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0C93BB8-0498-217D-8560-8E7E9F79A2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3C24670-CF30-6D03-9881-D76B73933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DAA409F-2E63-2C2B-A8E4-A8E2A31F3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BD6C5FC2-AAC9-E201-2750-3A82546C1F2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zytQuadrat Easy DIY v2.0 - Bauanleitung v1.0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11964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F10915-A023-5463-CE2C-D1AC74ECE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47E1668-E63C-D202-5FD7-061CF9DDD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D8ECDD9-3B4F-C127-D9E2-7B0BB23A4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zytQuadrat Easy DIY v2.0 - Bauanleitung v1.0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A8F49FE-3555-6490-904C-69E03DFCA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7822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CFA976C-8563-6CD6-A551-000CBA61E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E0D716F-79E4-C9F4-D305-6D88E337E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zytQuadrat Easy DIY v2.0 - Bauanleitung v1.0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3718B9-7263-9510-3D8F-235B8C6D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69379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30E522-1AA7-CDBC-5563-475E96868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3CF273-04E2-5EC2-767E-ED42BF622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9D2D1A-DD06-65A5-B723-DAFAE34E8F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30E15A5-9D0F-D5F8-24B9-3CDF2E5FF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42ADB0C-69B9-E430-B3D5-6D519420F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zytQuadrat Easy DIY v2.0 - Bauanleitung v1.0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0532447-1F03-B649-A8C9-B8A0CB930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14896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EDF0B0-53C3-DD2E-883F-D19127086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9B2B1A3-FD1D-5F11-3CCB-BC5F765738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5D542F7-C31F-2BD7-1876-CCAAFF6B24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5448D0B-45EA-18FF-24AA-7D7ACC4AB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51118FD-42E2-A0E1-7283-919BBAEB0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zytQuadrat Easy DIY v2.0 - Bauanleitung v1.0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8D2DD4B-3F7B-99FF-4808-7C5AFB7B2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84667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142182C-F76C-9BA7-F742-AC5AE3977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8D1571-5069-BB80-54FF-7B28527BA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3FB3A0-CEAC-8D06-817B-76EC489536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60A321-1D90-7A51-3136-79EA1371DA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zytQuadrat Easy DIY v2.0 - Bauanleitung v1.0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6D6353-81AB-82A7-DE52-55F63528F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6DD84-BE97-4D4B-937C-0A89E22A37EF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5053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0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bracci.ch/" TargetMode="External"/><Relationship Id="rId2" Type="http://schemas.openxmlformats.org/officeDocument/2006/relationships/hyperlink" Target="https://github.com/bracci/Qlockwork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2">
            <a:extLst>
              <a:ext uri="{FF2B5EF4-FFF2-40B4-BE49-F238E27FC236}">
                <a16:creationId xmlns:a16="http://schemas.microsoft.com/office/drawing/2014/main" id="{22A384DA-CB2E-082D-5C75-81BE9D4F8BD4}"/>
              </a:ext>
            </a:extLst>
          </p:cNvPr>
          <p:cNvSpPr txBox="1">
            <a:spLocks/>
          </p:cNvSpPr>
          <p:nvPr/>
        </p:nvSpPr>
        <p:spPr>
          <a:xfrm>
            <a:off x="1524000" y="5858933"/>
            <a:ext cx="9144000" cy="448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CH" dirty="0"/>
              <a:t>13.12.2023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B7335524-4626-5510-3B54-5A7C94DCF70D}"/>
              </a:ext>
            </a:extLst>
          </p:cNvPr>
          <p:cNvSpPr txBox="1">
            <a:spLocks/>
          </p:cNvSpPr>
          <p:nvPr/>
        </p:nvSpPr>
        <p:spPr>
          <a:xfrm>
            <a:off x="1524000" y="5858933"/>
            <a:ext cx="9144000" cy="448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CH" dirty="0" err="1"/>
              <a:t>Bracci</a:t>
            </a:r>
            <a:r>
              <a:rPr lang="de-CH" dirty="0"/>
              <a:t> Electronics</a:t>
            </a:r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BCFF7D3B-D939-7C58-652D-935D13643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5931"/>
            <a:ext cx="9144000" cy="1782305"/>
          </a:xfrm>
        </p:spPr>
        <p:txBody>
          <a:bodyPr>
            <a:normAutofit/>
          </a:bodyPr>
          <a:lstStyle/>
          <a:p>
            <a:r>
              <a:rPr lang="de-CH" dirty="0"/>
              <a:t>Bauanleitung v1.0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5358FC8-F679-AC57-3F1C-C151A55F6C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57980"/>
            <a:ext cx="9144000" cy="499820"/>
          </a:xfrm>
        </p:spPr>
        <p:txBody>
          <a:bodyPr>
            <a:normAutofit/>
          </a:bodyPr>
          <a:lstStyle/>
          <a:p>
            <a:r>
              <a:rPr lang="de-CH" dirty="0"/>
              <a:t>Hardware: </a:t>
            </a:r>
            <a:r>
              <a:rPr lang="de-CH" dirty="0" err="1"/>
              <a:t>zytQuadrat</a:t>
            </a:r>
            <a:r>
              <a:rPr lang="de-CH" dirty="0"/>
              <a:t> Easy DIY v2.1</a:t>
            </a:r>
          </a:p>
          <a:p>
            <a:endParaRPr lang="de-CH" dirty="0"/>
          </a:p>
        </p:txBody>
      </p:sp>
      <p:pic>
        <p:nvPicPr>
          <p:cNvPr id="11" name="Grafik 10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A276B9FC-3A0D-78FB-1B41-9747C1E90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575" y="1194146"/>
            <a:ext cx="3962511" cy="110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21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2A6A6B-14D0-D069-AA01-F188F93CB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RTC U23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345DAEFC-D348-E90C-7836-1949A1568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Stiftleiste stecken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Auf </a:t>
            </a:r>
            <a:r>
              <a:rPr lang="de-CH" dirty="0" err="1"/>
              <a:t>Platinenrückseite</a:t>
            </a:r>
            <a:r>
              <a:rPr lang="de-CH" dirty="0"/>
              <a:t> löten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0D8584-8CF1-2841-9B2B-C00627C8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5881B2-6A01-5A32-1975-9C2816A7F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v2.1 -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D2B2D6-14D3-D29D-DE3A-2BC66080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10</a:t>
            </a:fld>
            <a:endParaRPr lang="de-CH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B6EF7C9A-53A6-8ECA-F665-6B4E1E6D5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450" y="365125"/>
            <a:ext cx="2117641" cy="2113473"/>
          </a:xfrm>
          <a:prstGeom prst="rect">
            <a:avLst/>
          </a:prstGeom>
        </p:spPr>
      </p:pic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3C1ED5F4-50D0-2AE3-6F8E-19FB4B68A6F2}"/>
              </a:ext>
            </a:extLst>
          </p:cNvPr>
          <p:cNvSpPr/>
          <p:nvPr/>
        </p:nvSpPr>
        <p:spPr>
          <a:xfrm>
            <a:off x="9899073" y="2216726"/>
            <a:ext cx="233218" cy="115899"/>
          </a:xfrm>
          <a:prstGeom prst="roundRect">
            <a:avLst>
              <a:gd name="adj" fmla="val 2420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C4A27190-7C3B-5674-41B1-7B647114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327" y="3324225"/>
            <a:ext cx="3123586" cy="276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2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2A6A6B-14D0-D069-AA01-F188F93CB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BME280 U25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345DAEFC-D348-E90C-7836-1949A1568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 err="1"/>
              <a:t>Buchsenleiste</a:t>
            </a:r>
            <a:r>
              <a:rPr lang="de-CH" dirty="0"/>
              <a:t> stecken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Auf </a:t>
            </a:r>
            <a:r>
              <a:rPr lang="de-CH" dirty="0" err="1"/>
              <a:t>Platinenrückseite</a:t>
            </a:r>
            <a:r>
              <a:rPr lang="de-CH" dirty="0"/>
              <a:t> löten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0D8584-8CF1-2841-9B2B-C00627C8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5881B2-6A01-5A32-1975-9C2816A7F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v2.1 -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D2B2D6-14D3-D29D-DE3A-2BC66080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11</a:t>
            </a:fld>
            <a:endParaRPr lang="de-CH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B6EF7C9A-53A6-8ECA-F665-6B4E1E6D5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450" y="365125"/>
            <a:ext cx="2117641" cy="2113473"/>
          </a:xfrm>
          <a:prstGeom prst="rect">
            <a:avLst/>
          </a:prstGeom>
        </p:spPr>
      </p:pic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3C1ED5F4-50D0-2AE3-6F8E-19FB4B68A6F2}"/>
              </a:ext>
            </a:extLst>
          </p:cNvPr>
          <p:cNvSpPr/>
          <p:nvPr/>
        </p:nvSpPr>
        <p:spPr>
          <a:xfrm>
            <a:off x="10926363" y="2261882"/>
            <a:ext cx="233218" cy="115899"/>
          </a:xfrm>
          <a:prstGeom prst="roundRect">
            <a:avLst>
              <a:gd name="adj" fmla="val 2420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04271C4-9329-37D2-A51B-E525ACCE2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69" y="3268821"/>
            <a:ext cx="3198009" cy="279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04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EA0B02-3C5D-3216-EB80-D11FE461A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USB-C Modul J1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CA908D-62DF-24BB-A915-B8A662AB8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Stiftleiste an USB-C Modul montieren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USB-C Modul in Hauptplatine stecken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Auf </a:t>
            </a:r>
            <a:r>
              <a:rPr lang="de-CH" dirty="0" err="1"/>
              <a:t>Platinenrückseite</a:t>
            </a:r>
            <a:r>
              <a:rPr lang="de-CH" dirty="0"/>
              <a:t> löten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132FA6-05A3-F64F-1ABF-843DEB66B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754F70-81D5-ADE4-B8F4-2DC5E79A3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v2.1 -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3927412-C9AA-F279-2376-C7D358A3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12</a:t>
            </a:fld>
            <a:endParaRPr lang="de-CH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284D852E-DCEA-0AF7-0A91-8E37B7243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450" y="365125"/>
            <a:ext cx="2117641" cy="2113473"/>
          </a:xfrm>
          <a:prstGeom prst="rect">
            <a:avLst/>
          </a:prstGeom>
        </p:spPr>
      </p:pic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C8897900-965E-D40E-1EA5-4B868EB639A1}"/>
              </a:ext>
            </a:extLst>
          </p:cNvPr>
          <p:cNvSpPr/>
          <p:nvPr/>
        </p:nvSpPr>
        <p:spPr>
          <a:xfrm>
            <a:off x="10309411" y="2250525"/>
            <a:ext cx="169717" cy="134370"/>
          </a:xfrm>
          <a:prstGeom prst="roundRect">
            <a:avLst>
              <a:gd name="adj" fmla="val 18369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9803D1DD-A6B6-EFDC-8819-2AB347E5BB8F}"/>
              </a:ext>
            </a:extLst>
          </p:cNvPr>
          <p:cNvSpPr/>
          <p:nvPr/>
        </p:nvSpPr>
        <p:spPr>
          <a:xfrm>
            <a:off x="9525054" y="3241619"/>
            <a:ext cx="1983588" cy="15193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/>
              <a:t>Tipp: dient zur Stromversorgung von der Rückseite her – z.B. wenn ein Unterputznetzteil hinter der Uhr verwendet wird.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C9F83B73-23BC-9CAC-C87B-DA475043E7A7}"/>
              </a:ext>
            </a:extLst>
          </p:cNvPr>
          <p:cNvSpPr/>
          <p:nvPr/>
        </p:nvSpPr>
        <p:spPr>
          <a:xfrm>
            <a:off x="7161606" y="1900008"/>
            <a:ext cx="1983588" cy="15193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/>
              <a:t>Tipp: bei Schritt 1 nicht zu viel Lötzinn verwenden, damit bei Schritt 2 das USB-C Modul möglichst plan auf der Hauptplatine aufliegt. 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8498253-6EB6-DBC0-5098-A05437F44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46419"/>
            <a:ext cx="2582333" cy="260951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D61E6AC-5D02-2432-68EA-DB0FC0D36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204" y="3546418"/>
            <a:ext cx="2599743" cy="260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356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EA0B02-3C5D-3216-EB80-D11FE461A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Hohlbuchse J2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CA908D-62DF-24BB-A915-B8A662AB8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Hohlbuchse (J2) montieren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Auf </a:t>
            </a:r>
            <a:r>
              <a:rPr lang="de-CH" dirty="0" err="1"/>
              <a:t>Platinenrückseite</a:t>
            </a:r>
            <a:r>
              <a:rPr lang="de-CH" dirty="0"/>
              <a:t> löten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132FA6-05A3-F64F-1ABF-843DEB66B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754F70-81D5-ADE4-B8F4-2DC5E79A3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v2.1 -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3927412-C9AA-F279-2376-C7D358A3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13</a:t>
            </a:fld>
            <a:endParaRPr lang="de-CH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6DB57C8-B9C9-CE16-0E15-F308AED75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28"/>
          <a:stretch/>
        </p:blipFill>
        <p:spPr>
          <a:xfrm>
            <a:off x="910114" y="3619044"/>
            <a:ext cx="4266871" cy="2436652"/>
          </a:xfrm>
          <a:prstGeom prst="rect">
            <a:avLst/>
          </a:prstGeom>
        </p:spPr>
      </p:pic>
      <p:sp>
        <p:nvSpPr>
          <p:cNvPr id="14" name="Ellipse 13">
            <a:extLst>
              <a:ext uri="{FF2B5EF4-FFF2-40B4-BE49-F238E27FC236}">
                <a16:creationId xmlns:a16="http://schemas.microsoft.com/office/drawing/2014/main" id="{3270DABB-A820-C472-7BA1-4291E590C425}"/>
              </a:ext>
            </a:extLst>
          </p:cNvPr>
          <p:cNvSpPr/>
          <p:nvPr/>
        </p:nvSpPr>
        <p:spPr>
          <a:xfrm>
            <a:off x="3010091" y="4132015"/>
            <a:ext cx="1486386" cy="123475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284D852E-DCEA-0AF7-0A91-8E37B7243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450" y="365125"/>
            <a:ext cx="2117641" cy="2113473"/>
          </a:xfrm>
          <a:prstGeom prst="rect">
            <a:avLst/>
          </a:prstGeom>
        </p:spPr>
      </p:pic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397F055B-E41A-C531-89D6-9157AD90BF74}"/>
              </a:ext>
            </a:extLst>
          </p:cNvPr>
          <p:cNvSpPr/>
          <p:nvPr/>
        </p:nvSpPr>
        <p:spPr>
          <a:xfrm>
            <a:off x="10661888" y="2286244"/>
            <a:ext cx="169717" cy="134370"/>
          </a:xfrm>
          <a:prstGeom prst="roundRect">
            <a:avLst>
              <a:gd name="adj" fmla="val 18369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C4BF1FC2-0AD4-5C24-3FD8-68AFB2F5D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833" y="3972843"/>
            <a:ext cx="1983589" cy="1620491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A26D9FCC-523A-CBCF-A0B1-50AAFDF0A216}"/>
              </a:ext>
            </a:extLst>
          </p:cNvPr>
          <p:cNvSpPr/>
          <p:nvPr/>
        </p:nvSpPr>
        <p:spPr>
          <a:xfrm>
            <a:off x="7597422" y="1979551"/>
            <a:ext cx="1547772" cy="98942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/>
              <a:t>Tipp: dient zur Stromversorgung von unten</a:t>
            </a:r>
          </a:p>
        </p:txBody>
      </p:sp>
    </p:spTree>
    <p:extLst>
      <p:ext uri="{BB962C8B-B14F-4D97-AF65-F5344CB8AC3E}">
        <p14:creationId xmlns:p14="http://schemas.microsoft.com/office/powerpoint/2010/main" val="1013449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rafik 34">
            <a:extLst>
              <a:ext uri="{FF2B5EF4-FFF2-40B4-BE49-F238E27FC236}">
                <a16:creationId xmlns:a16="http://schemas.microsoft.com/office/drawing/2014/main" id="{94455EB1-F2E6-459F-EBF1-983F79AC5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115" y="5130610"/>
            <a:ext cx="1333686" cy="136226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BB82CE8-21DA-C951-8895-8EAD966C6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Kondensatoren C1~3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C895A952-F7B0-D561-107A-852C58E76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Kondensatoren stecken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Auf </a:t>
            </a:r>
            <a:r>
              <a:rPr lang="de-CH" dirty="0" err="1"/>
              <a:t>Platinenrückseite</a:t>
            </a:r>
            <a:r>
              <a:rPr lang="de-CH" dirty="0"/>
              <a:t> löten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Beine auf </a:t>
            </a:r>
            <a:r>
              <a:rPr lang="de-CH" dirty="0" err="1"/>
              <a:t>Platinenrückseite</a:t>
            </a:r>
            <a:r>
              <a:rPr lang="de-CH" dirty="0"/>
              <a:t> kürzen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9D22E6-C78E-0961-9161-F32B276305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DDB7FD-26E4-0F29-83BF-5E5B51A72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v2.1 -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A5D3C67-0BBF-FA62-07AF-EF61ED05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14</a:t>
            </a:fld>
            <a:endParaRPr lang="de-CH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D8A424CF-2578-8D15-78D3-4598329D9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450" y="365125"/>
            <a:ext cx="2117641" cy="2113473"/>
          </a:xfrm>
          <a:prstGeom prst="rect">
            <a:avLst/>
          </a:prstGeom>
        </p:spPr>
      </p:pic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77F773C4-2A38-51C4-9E00-A462AE5EE864}"/>
              </a:ext>
            </a:extLst>
          </p:cNvPr>
          <p:cNvSpPr/>
          <p:nvPr/>
        </p:nvSpPr>
        <p:spPr>
          <a:xfrm>
            <a:off x="9418782" y="893536"/>
            <a:ext cx="223982" cy="177882"/>
          </a:xfrm>
          <a:prstGeom prst="roundRect">
            <a:avLst>
              <a:gd name="adj" fmla="val 2420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A1F97899-3C54-73E5-EF33-437F95DBB16B}"/>
              </a:ext>
            </a:extLst>
          </p:cNvPr>
          <p:cNvSpPr/>
          <p:nvPr/>
        </p:nvSpPr>
        <p:spPr>
          <a:xfrm>
            <a:off x="11120581" y="893536"/>
            <a:ext cx="223982" cy="177882"/>
          </a:xfrm>
          <a:prstGeom prst="roundRect">
            <a:avLst>
              <a:gd name="adj" fmla="val 2420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34F5090-3550-E0C3-04CE-938FCBA8860E}"/>
              </a:ext>
            </a:extLst>
          </p:cNvPr>
          <p:cNvSpPr/>
          <p:nvPr/>
        </p:nvSpPr>
        <p:spPr>
          <a:xfrm>
            <a:off x="10207439" y="2209718"/>
            <a:ext cx="223982" cy="177882"/>
          </a:xfrm>
          <a:prstGeom prst="roundRect">
            <a:avLst>
              <a:gd name="adj" fmla="val 2420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13B0A9DD-60F5-C27E-3F21-7A3A9FC5B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390" y="3614837"/>
            <a:ext cx="2295845" cy="2400635"/>
          </a:xfrm>
          <a:prstGeom prst="rect">
            <a:avLst/>
          </a:prstGeom>
        </p:spPr>
      </p:pic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A248180A-FD5A-298E-7038-42B45BDCA7F6}"/>
              </a:ext>
            </a:extLst>
          </p:cNvPr>
          <p:cNvSpPr/>
          <p:nvPr/>
        </p:nvSpPr>
        <p:spPr>
          <a:xfrm>
            <a:off x="8866724" y="4376403"/>
            <a:ext cx="1862539" cy="1015381"/>
          </a:xfrm>
          <a:prstGeom prst="roundRect">
            <a:avLst>
              <a:gd name="adj" fmla="val 1142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600" dirty="0"/>
              <a:t>ACHTUNG! </a:t>
            </a:r>
            <a:br>
              <a:rPr lang="de-CH" sz="1600" dirty="0"/>
            </a:br>
            <a:r>
              <a:rPr lang="de-CH" sz="1600" dirty="0"/>
              <a:t>Polarität beachten.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600" dirty="0"/>
              <a:t>Langes Bein zu Markierung «+»</a:t>
            </a: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2BCFB848-B09E-564B-AECE-B321CA5DF0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2279" y="3930551"/>
            <a:ext cx="2159476" cy="1769209"/>
          </a:xfrm>
          <a:prstGeom prst="rect">
            <a:avLst/>
          </a:prstGeom>
        </p:spPr>
      </p:pic>
      <p:pic>
        <p:nvPicPr>
          <p:cNvPr id="37" name="Picture 2" descr="EEUFM1V681 | Panasonic Elektrolytkondensator, radial, 680uF, 238uA, 35V,  2.6A | Distrelec Schweiz">
            <a:extLst>
              <a:ext uri="{FF2B5EF4-FFF2-40B4-BE49-F238E27FC236}">
                <a16:creationId xmlns:a16="http://schemas.microsoft.com/office/drawing/2014/main" id="{C69397A7-FA0B-0500-BD22-E2481AC8F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17732" flipV="1">
            <a:off x="6534151" y="2285536"/>
            <a:ext cx="3776076" cy="211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368BF46A-2101-C217-77AF-2A13846B07F5}"/>
              </a:ext>
            </a:extLst>
          </p:cNvPr>
          <p:cNvSpPr txBox="1"/>
          <p:nvPr/>
        </p:nvSpPr>
        <p:spPr>
          <a:xfrm>
            <a:off x="7808093" y="4609408"/>
            <a:ext cx="4374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500" dirty="0">
                <a:solidFill>
                  <a:srgbClr val="C0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905985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EE7DE0-1B94-CF85-3A2F-D5FDF0F88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Button S1~3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F3B34865-BA54-C676-2CC6-028B93A80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Buttons anlöten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3721BD-934F-B9CE-2203-472C931304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919072-A00D-6757-0E5E-150570B90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v2.1 -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26C519-6788-15D5-EEF1-1060FD1E6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15</a:t>
            </a:fld>
            <a:endParaRPr lang="de-CH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DB45B8E2-4A7C-CEBF-2CF6-8CD3932928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874"/>
          <a:stretch/>
        </p:blipFill>
        <p:spPr>
          <a:xfrm>
            <a:off x="8763000" y="3905691"/>
            <a:ext cx="1581150" cy="1958387"/>
          </a:xfrm>
          <a:prstGeom prst="rect">
            <a:avLst/>
          </a:prstGeom>
        </p:spPr>
      </p:pic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15A36B53-4C0B-2786-821F-989AFBB8960C}"/>
              </a:ext>
            </a:extLst>
          </p:cNvPr>
          <p:cNvSpPr/>
          <p:nvPr/>
        </p:nvSpPr>
        <p:spPr>
          <a:xfrm>
            <a:off x="7774480" y="5047993"/>
            <a:ext cx="1921790" cy="11289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Tipp: ein </a:t>
            </a:r>
            <a:r>
              <a:rPr lang="de-CH" dirty="0" err="1"/>
              <a:t>Lötpad</a:t>
            </a:r>
            <a:r>
              <a:rPr lang="de-CH" dirty="0"/>
              <a:t> vorverzinnen und erstes Bein dranlöten.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EDB0E836-B82A-D08E-5AD1-9A61902C6C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56" t="13263" r="10188" b="14623"/>
          <a:stretch/>
        </p:blipFill>
        <p:spPr>
          <a:xfrm>
            <a:off x="1093617" y="3919934"/>
            <a:ext cx="2553057" cy="1944144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4963AE10-227A-FF16-C9ED-2B153EBE64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68" b="13091"/>
          <a:stretch/>
        </p:blipFill>
        <p:spPr>
          <a:xfrm>
            <a:off x="3912934" y="3924958"/>
            <a:ext cx="2487865" cy="193912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FC25C35D-50EF-E082-B3A1-4F3DE8CE3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9109" y="365125"/>
            <a:ext cx="2103982" cy="2113473"/>
          </a:xfrm>
          <a:prstGeom prst="rect">
            <a:avLst/>
          </a:prstGeom>
        </p:spPr>
      </p:pic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11A7D889-F7E0-3657-DC6F-A85235A638CC}"/>
              </a:ext>
            </a:extLst>
          </p:cNvPr>
          <p:cNvSpPr/>
          <p:nvPr/>
        </p:nvSpPr>
        <p:spPr>
          <a:xfrm>
            <a:off x="9267825" y="2027683"/>
            <a:ext cx="209549" cy="344041"/>
          </a:xfrm>
          <a:prstGeom prst="roundRect">
            <a:avLst>
              <a:gd name="adj" fmla="val 18329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3E60A65E-C737-EB9A-D73A-3D1903C334AF}"/>
              </a:ext>
            </a:extLst>
          </p:cNvPr>
          <p:cNvSpPr/>
          <p:nvPr/>
        </p:nvSpPr>
        <p:spPr>
          <a:xfrm>
            <a:off x="11298671" y="2114550"/>
            <a:ext cx="209549" cy="214313"/>
          </a:xfrm>
          <a:prstGeom prst="roundRect">
            <a:avLst>
              <a:gd name="adj" fmla="val 16056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5860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B228C6-82BE-4B4A-FC97-31952DAB1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Platine – Module U23/24/25 stecken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50B25B-BC8C-8105-D594-C02890795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B8A558-9C36-80E4-8CC4-2DFCA09D5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3DE521-0B88-8763-7A27-90BF1ADB1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v2.1 -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BC8BB0-AD27-E3B4-EAE6-A0647E401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16</a:t>
            </a:fld>
            <a:endParaRPr lang="de-CH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E6EAE65-8858-F9D5-9877-7F01659BF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450" y="365125"/>
            <a:ext cx="2117641" cy="2113473"/>
          </a:xfrm>
          <a:prstGeom prst="rect">
            <a:avLst/>
          </a:prstGeom>
        </p:spPr>
      </p:pic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37F27B7-C74B-828F-E392-659249478B9B}"/>
              </a:ext>
            </a:extLst>
          </p:cNvPr>
          <p:cNvSpPr/>
          <p:nvPr/>
        </p:nvSpPr>
        <p:spPr>
          <a:xfrm>
            <a:off x="9620250" y="2216726"/>
            <a:ext cx="512041" cy="261872"/>
          </a:xfrm>
          <a:prstGeom prst="roundRect">
            <a:avLst>
              <a:gd name="adj" fmla="val 13332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731EF91-20CB-19C1-8CFC-76390E37E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2478598"/>
            <a:ext cx="5755735" cy="3698365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F783BCFC-E82F-9EF1-F4A1-B08DE7068627}"/>
              </a:ext>
            </a:extLst>
          </p:cNvPr>
          <p:cNvSpPr/>
          <p:nvPr/>
        </p:nvSpPr>
        <p:spPr>
          <a:xfrm>
            <a:off x="10926363" y="2261882"/>
            <a:ext cx="233218" cy="115899"/>
          </a:xfrm>
          <a:prstGeom prst="roundRect">
            <a:avLst>
              <a:gd name="adj" fmla="val 2420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8B8B02A-BD39-95AE-CB1D-F087811C2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4981" y="3445776"/>
            <a:ext cx="3349193" cy="273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006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5A4492-9418-4CDE-942B-EB24569B3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Platine – fertig!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F11973-5FDB-B39E-3D7B-A61422376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00700" cy="4351338"/>
          </a:xfrm>
        </p:spPr>
        <p:txBody>
          <a:bodyPr/>
          <a:lstStyle/>
          <a:p>
            <a:r>
              <a:rPr lang="de-CH" dirty="0"/>
              <a:t>Die Platine ist damit schon mal geschafft!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513A9F-6781-374E-7470-EB45075C8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E165B10-FDFD-42C2-E40F-BEF2D6F63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v2.1 -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4CFE8D-E050-AF13-D627-8E89D5075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17</a:t>
            </a:fld>
            <a:endParaRPr lang="de-CH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6A1D534-E066-22AB-106C-56ACD180B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575" y="1671947"/>
            <a:ext cx="4513900" cy="4505016"/>
          </a:xfrm>
          <a:prstGeom prst="rect">
            <a:avLst/>
          </a:prstGeom>
        </p:spPr>
      </p:pic>
      <p:pic>
        <p:nvPicPr>
          <p:cNvPr id="2050" name="Picture 2" descr="Party Popper Emoji Vektor eps jpg png svg - Etsy Schweiz">
            <a:extLst>
              <a:ext uri="{FF2B5EF4-FFF2-40B4-BE49-F238E27FC236}">
                <a16:creationId xmlns:a16="http://schemas.microsoft.com/office/drawing/2014/main" id="{1C769012-2779-5E0A-4B21-A2EF943F0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38" y="2073275"/>
            <a:ext cx="55245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288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1F4194-B2BB-EF62-36F2-0FEE020E9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/>
              <a:t>Gehäuse – Gewindehülsen einpressen</a:t>
            </a:r>
            <a:endParaRPr lang="de-CH" dirty="0"/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5353BF64-E25E-C7C3-B025-BDDE79CA4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Gewindehülsen einpressen oder mit einem Kunststoffhammer einschlagen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71B61A-AB69-171B-6C80-DE03DABF4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36EF87-34DB-2AF1-8221-81A007B3C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v2.1 -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F3913B-2ED9-E037-B646-281D4FB20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18</a:t>
            </a:fld>
            <a:endParaRPr lang="de-CH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B885D70-8732-D984-37CD-28EF76B65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102" y="3058903"/>
            <a:ext cx="3905795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7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D91D1D-750B-4396-FFA4-62F176E53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/>
              <a:t>Bestückte Platine montieren</a:t>
            </a:r>
            <a:endParaRPr lang="de-CH" dirty="0"/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9C318471-27B7-51A2-49D8-AE97669BC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Platine einlegen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Schrauben eindrehen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798CA4-B854-AEEB-CAA1-8FF0A452E4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37E18D-B2DC-79A5-AE23-B1B3BAA0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v2.1 -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B36DDE-9FDB-B316-CF72-73E168414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19</a:t>
            </a:fld>
            <a:endParaRPr lang="de-CH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C1B2900A-A94E-A701-E2FE-E8C8E7217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0" y="1690688"/>
            <a:ext cx="4622800" cy="461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50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7175D6-96E3-5556-9B47-F2C180907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CH" sz="4000" b="1" dirty="0"/>
              <a:t>Herzlichen Glückwunsch zur </a:t>
            </a:r>
            <a:r>
              <a:rPr lang="de-CH" sz="4000" b="1" dirty="0" err="1"/>
              <a:t>QlockWiFive</a:t>
            </a:r>
            <a:r>
              <a:rPr lang="de-CH" sz="4000" b="1" dirty="0"/>
              <a:t> </a:t>
            </a:r>
            <a:r>
              <a:rPr lang="de-CH" sz="4000" b="1" dirty="0" err="1"/>
              <a:t>Wortuhr</a:t>
            </a:r>
            <a:r>
              <a:rPr lang="de-CH" sz="4000" b="1" dirty="0"/>
              <a:t>!</a:t>
            </a:r>
          </a:p>
        </p:txBody>
      </p:sp>
      <p:sp>
        <p:nvSpPr>
          <p:cNvPr id="61" name="Inhaltsplatzhalter 60">
            <a:extLst>
              <a:ext uri="{FF2B5EF4-FFF2-40B4-BE49-F238E27FC236}">
                <a16:creationId xmlns:a16="http://schemas.microsoft.com/office/drawing/2014/main" id="{AC7B1283-DD66-8D96-006F-1FBE6B47B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CH" dirty="0"/>
              <a:t>Top-Features:</a:t>
            </a:r>
          </a:p>
          <a:p>
            <a:r>
              <a:rPr lang="de-CH" dirty="0"/>
              <a:t>Uhrzeit in Worten</a:t>
            </a:r>
          </a:p>
          <a:p>
            <a:r>
              <a:rPr lang="de-CH" dirty="0"/>
              <a:t>Bedienung via Infrarot Fernbedienung, Webinterface oder über Taster auf der Rückseite der Uhr</a:t>
            </a:r>
          </a:p>
          <a:p>
            <a:r>
              <a:rPr lang="de-CH" dirty="0"/>
              <a:t>automatische Helligkeitsregelung</a:t>
            </a:r>
          </a:p>
          <a:p>
            <a:r>
              <a:rPr lang="de-CH" dirty="0"/>
              <a:t>Info zum Raumklima</a:t>
            </a:r>
          </a:p>
          <a:p>
            <a:r>
              <a:rPr lang="de-CH" dirty="0"/>
              <a:t>Info zur Umgebung</a:t>
            </a:r>
          </a:p>
          <a:p>
            <a:r>
              <a:rPr lang="de-CH" dirty="0"/>
              <a:t>Hochpräzise Uhrzeit (Uhrenquarz, Synchronisierung mit Zeitserver)</a:t>
            </a:r>
          </a:p>
          <a:p>
            <a:r>
              <a:rPr lang="de-CH" dirty="0"/>
              <a:t>Events (Jahrestage mit Lauftexten und Animationen)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20" name="Datumsplatzhalter 19">
            <a:extLst>
              <a:ext uri="{FF2B5EF4-FFF2-40B4-BE49-F238E27FC236}">
                <a16:creationId xmlns:a16="http://schemas.microsoft.com/office/drawing/2014/main" id="{F7F27797-E9D7-5E01-49B2-602B3B093F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 dirty="0"/>
          </a:p>
        </p:txBody>
      </p:sp>
      <p:sp>
        <p:nvSpPr>
          <p:cNvPr id="64" name="Fußzeilenplatzhalter 63">
            <a:extLst>
              <a:ext uri="{FF2B5EF4-FFF2-40B4-BE49-F238E27FC236}">
                <a16:creationId xmlns:a16="http://schemas.microsoft.com/office/drawing/2014/main" id="{C325735E-0CE3-5254-8404-A20DCA018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v2.1 - Bauanleitung v1.0</a:t>
            </a:r>
          </a:p>
        </p:txBody>
      </p:sp>
      <p:sp>
        <p:nvSpPr>
          <p:cNvPr id="65" name="Foliennummernplatzhalter 64">
            <a:extLst>
              <a:ext uri="{FF2B5EF4-FFF2-40B4-BE49-F238E27FC236}">
                <a16:creationId xmlns:a16="http://schemas.microsoft.com/office/drawing/2014/main" id="{2AEB9735-0377-51C9-F4A8-2DC0E65A0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81275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71420-01AB-B8DC-0BAA-985B845E8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/>
              <a:t>Gehäuse – Magnete einpressen</a:t>
            </a:r>
            <a:endParaRPr lang="de-CH" dirty="0"/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6E9010D6-89E8-0C4C-2304-D23064262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86554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Magnete von Hand stecken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Magnete bündig zur weissen Gehäuseoberfläche einpressen (z.B. mit Hilfe eines Stücks Kantholz)</a:t>
            </a:r>
          </a:p>
          <a:p>
            <a:pPr marL="514350" indent="-514350">
              <a:buFont typeface="+mj-lt"/>
              <a:buAutoNum type="arabicPeriod"/>
            </a:pP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8D0B3D-D0A6-2BEE-5BC7-A20EF23517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718BBB-18ED-C542-6492-E84561EEE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v2.1 -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93F738-32B9-A1D5-1E36-A6FA96A12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20</a:t>
            </a:fld>
            <a:endParaRPr lang="de-CH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3133BBBC-9B8D-FA4C-8C4D-950647915B53}"/>
              </a:ext>
            </a:extLst>
          </p:cNvPr>
          <p:cNvSpPr/>
          <p:nvPr/>
        </p:nvSpPr>
        <p:spPr>
          <a:xfrm>
            <a:off x="838200" y="3721100"/>
            <a:ext cx="3708400" cy="2304257"/>
          </a:xfrm>
          <a:prstGeom prst="roundRect">
            <a:avLst>
              <a:gd name="adj" fmla="val 895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Tipp: falls bei nicht-magnetischen Frontplatten rückseitig Metallscheiben aufgeklebt werden -&gt; einzelne Metallscheibe auf</a:t>
            </a:r>
          </a:p>
          <a:p>
            <a:pPr algn="ctr"/>
            <a:r>
              <a:rPr lang="de-CH" dirty="0"/>
              <a:t>Magnet legen und bündig einpressen. So wird sichergestellt, dass die Magnete nicht zu tief eingepresst werden.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5F8FE2B-7A05-D8C2-40CD-4E590A2F3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321" y="1690688"/>
            <a:ext cx="3972479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256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21F702-14D2-932D-E9AD-1A126EB7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Funktionstest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649E5EE1-F025-4B0A-8704-E39D6E254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Uhr mit Strom versorgen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Bedienungsanleitung befolgen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981BBE-DD21-7719-9318-29375B83E2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FB884E-5E2E-921E-225B-E569C3025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v2.1 -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5F89D6-5DBB-609D-A5A9-2E98438B0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21</a:t>
            </a:fld>
            <a:endParaRPr lang="de-CH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FE80FDB-3627-C500-FF9C-C20C1CD2D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321" y="1690688"/>
            <a:ext cx="3972479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80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A15578E8-C0D3-C7EE-FE17-310A9265E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E13319-CCA9-BC56-57A0-153EFA368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de-CH"/>
              <a:t>Weitere, technische Informationen (z.B. Web-API, Source Code): </a:t>
            </a:r>
          </a:p>
          <a:p>
            <a:r>
              <a:rPr lang="en-US">
                <a:hlinkClick r:id="rId2"/>
              </a:rPr>
              <a:t>https://github.com/bracci/Qlockwork</a:t>
            </a:r>
            <a:r>
              <a:rPr lang="en-US"/>
              <a:t>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Bracci Electronics (</a:t>
            </a:r>
            <a:r>
              <a:rPr lang="en-US">
                <a:hlinkClick r:id="rId3"/>
              </a:rPr>
              <a:t>https://bracci.ch</a:t>
            </a:r>
            <a:r>
              <a:rPr lang="en-US"/>
              <a:t>)</a:t>
            </a:r>
          </a:p>
          <a:p>
            <a:r>
              <a:rPr lang="en-US"/>
              <a:t>Manuel Bracher</a:t>
            </a:r>
          </a:p>
          <a:p>
            <a:r>
              <a:rPr lang="en-US"/>
              <a:t>Stegmattstrasse 14</a:t>
            </a:r>
          </a:p>
          <a:p>
            <a:r>
              <a:rPr lang="en-US"/>
              <a:t>3457 Wasen</a:t>
            </a:r>
          </a:p>
          <a:p>
            <a:r>
              <a:rPr lang="en-US"/>
              <a:t>Schweiz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CB1A258-1057-79FD-36CF-826D7E8979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251FBD1-9E4A-D086-9AA4-3D35ECBC1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v2.1 -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64FD2A-3AF3-6F9C-FA09-A37A95D69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1043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7175D6-96E3-5556-9B47-F2C180907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CH" dirty="0"/>
              <a:t>Lieferumfang</a:t>
            </a:r>
          </a:p>
        </p:txBody>
      </p:sp>
      <p:sp>
        <p:nvSpPr>
          <p:cNvPr id="61" name="Inhaltsplatzhalter 60">
            <a:extLst>
              <a:ext uri="{FF2B5EF4-FFF2-40B4-BE49-F238E27FC236}">
                <a16:creationId xmlns:a16="http://schemas.microsoft.com/office/drawing/2014/main" id="{AC7B1283-DD66-8D96-006F-1FBE6B47B8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Autofit/>
          </a:bodyPr>
          <a:lstStyle/>
          <a:p>
            <a:r>
              <a:rPr lang="de-CH" sz="1600" dirty="0"/>
              <a:t>1x Elektronik Platine unbestückt</a:t>
            </a:r>
          </a:p>
          <a:p>
            <a:r>
              <a:rPr lang="de-CH" sz="1600" dirty="0"/>
              <a:t>1x </a:t>
            </a:r>
            <a:r>
              <a:rPr lang="de-CH" sz="1600" dirty="0" err="1"/>
              <a:t>Wemos</a:t>
            </a:r>
            <a:r>
              <a:rPr lang="de-CH" sz="1600" dirty="0"/>
              <a:t> Controller Modul</a:t>
            </a:r>
          </a:p>
          <a:p>
            <a:r>
              <a:rPr lang="de-CH" sz="1600" dirty="0"/>
              <a:t>2x </a:t>
            </a:r>
            <a:r>
              <a:rPr lang="de-CH" sz="1600" dirty="0" err="1"/>
              <a:t>Buchsenleiste</a:t>
            </a:r>
            <a:r>
              <a:rPr lang="de-CH" sz="1600" dirty="0"/>
              <a:t> zu </a:t>
            </a:r>
            <a:r>
              <a:rPr lang="de-CH" sz="1600" dirty="0" err="1"/>
              <a:t>Wemos</a:t>
            </a:r>
            <a:r>
              <a:rPr lang="de-CH" sz="1600" dirty="0"/>
              <a:t> Controller Modul</a:t>
            </a:r>
          </a:p>
          <a:p>
            <a:r>
              <a:rPr lang="de-CH" sz="1600" dirty="0"/>
              <a:t>2x Stiftleiste zu </a:t>
            </a:r>
            <a:r>
              <a:rPr lang="de-CH" sz="1600" dirty="0" err="1"/>
              <a:t>Wemos</a:t>
            </a:r>
            <a:r>
              <a:rPr lang="de-CH" sz="1600" dirty="0"/>
              <a:t> Controller Modul</a:t>
            </a:r>
          </a:p>
          <a:p>
            <a:r>
              <a:rPr lang="de-CH" sz="1600" dirty="0"/>
              <a:t>1x DS3231 Modul mit integrierter Stützbatterie</a:t>
            </a:r>
          </a:p>
          <a:p>
            <a:r>
              <a:rPr lang="de-CH" sz="1600" dirty="0"/>
              <a:t>1x Stiftleiste zu DS3231 Modul</a:t>
            </a:r>
          </a:p>
          <a:p>
            <a:r>
              <a:rPr lang="de-CH" sz="1600" dirty="0"/>
              <a:t>1x DC-Buchse</a:t>
            </a:r>
          </a:p>
          <a:p>
            <a:r>
              <a:rPr lang="de-CH" sz="1600" dirty="0"/>
              <a:t>1x USB-C Buchse</a:t>
            </a:r>
          </a:p>
          <a:p>
            <a:r>
              <a:rPr lang="de-CH" sz="1600" dirty="0"/>
              <a:t>1x Stiftleiste zu USB-C Buchse</a:t>
            </a:r>
          </a:p>
          <a:p>
            <a:r>
              <a:rPr lang="de-CH" sz="1600" dirty="0"/>
              <a:t>4m LED Strip WS2812B-V5</a:t>
            </a:r>
          </a:p>
          <a:p>
            <a:r>
              <a:rPr lang="de-CH" sz="1600" dirty="0"/>
              <a:t>4x LED-Chip WS2812B-V5</a:t>
            </a:r>
          </a:p>
          <a:p>
            <a:r>
              <a:rPr lang="de-CH" sz="1600" dirty="0"/>
              <a:t>3x Elko</a:t>
            </a:r>
          </a:p>
          <a:p>
            <a:r>
              <a:rPr lang="de-CH" sz="1600" dirty="0"/>
              <a:t>1x IR-Empfänger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EFD866-7EB1-B4DD-CCBA-BD2E4400B6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de-CH" sz="1600" dirty="0"/>
              <a:t>1x </a:t>
            </a:r>
            <a:r>
              <a:rPr lang="de-CH" sz="1600" dirty="0" err="1"/>
              <a:t>Phototransistor</a:t>
            </a:r>
            <a:endParaRPr lang="de-CH" sz="1600" dirty="0"/>
          </a:p>
          <a:p>
            <a:r>
              <a:rPr lang="de-CH" sz="1600" dirty="0"/>
              <a:t>3x Taster </a:t>
            </a:r>
          </a:p>
          <a:p>
            <a:r>
              <a:rPr lang="de-CH" sz="1600" dirty="0"/>
              <a:t>1x Gehäuse PRO mit Kantenumleimer schwarz oder weiss (optional)</a:t>
            </a:r>
          </a:p>
          <a:p>
            <a:pPr lvl="1"/>
            <a:r>
              <a:rPr lang="de-CH" sz="1600" dirty="0"/>
              <a:t>17x Einschlaghülsen Kunststoff inkl.</a:t>
            </a:r>
          </a:p>
          <a:p>
            <a:pPr lvl="1"/>
            <a:r>
              <a:rPr lang="de-CH" sz="1600" dirty="0"/>
              <a:t>17x Schrauben inkl.</a:t>
            </a:r>
          </a:p>
          <a:p>
            <a:r>
              <a:rPr lang="de-CH" sz="1600" dirty="0"/>
              <a:t>1x Netzteil mit 1.5m und USB-C Stecker (optional)</a:t>
            </a:r>
          </a:p>
          <a:p>
            <a:r>
              <a:rPr lang="de-CH" sz="1600" dirty="0"/>
              <a:t>1x Netzteil mit 1.5m und Hohlstecker 5.5/2.1mm oder (optional)</a:t>
            </a:r>
          </a:p>
          <a:p>
            <a:r>
              <a:rPr lang="de-CH" sz="1600" dirty="0"/>
              <a:t>1x Fernbedienung (optional)</a:t>
            </a:r>
          </a:p>
          <a:p>
            <a:r>
              <a:rPr lang="de-CH" sz="1600" dirty="0"/>
              <a:t>9x Magnete (optional)</a:t>
            </a:r>
          </a:p>
          <a:p>
            <a:r>
              <a:rPr lang="de-CH" sz="1600" dirty="0"/>
              <a:t>1x </a:t>
            </a:r>
            <a:r>
              <a:rPr lang="de-CH" sz="1600" dirty="0" err="1"/>
              <a:t>Diffusorfolie</a:t>
            </a:r>
            <a:r>
              <a:rPr lang="de-CH" sz="1600" dirty="0"/>
              <a:t> (optional)</a:t>
            </a:r>
          </a:p>
          <a:p>
            <a:r>
              <a:rPr lang="de-CH" sz="1600" dirty="0"/>
              <a:t>1x BME280 (optional)</a:t>
            </a:r>
          </a:p>
        </p:txBody>
      </p:sp>
      <p:sp>
        <p:nvSpPr>
          <p:cNvPr id="20" name="Datumsplatzhalter 19">
            <a:extLst>
              <a:ext uri="{FF2B5EF4-FFF2-40B4-BE49-F238E27FC236}">
                <a16:creationId xmlns:a16="http://schemas.microsoft.com/office/drawing/2014/main" id="{6AB13725-9A16-794C-B640-141612276C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 dirty="0" err="1"/>
              <a:t>Bracci</a:t>
            </a:r>
            <a:r>
              <a:rPr lang="de-DE" dirty="0"/>
              <a:t> Electronics</a:t>
            </a:r>
            <a:endParaRPr lang="de-CH" dirty="0"/>
          </a:p>
        </p:txBody>
      </p:sp>
      <p:sp>
        <p:nvSpPr>
          <p:cNvPr id="65" name="Foliennummernplatzhalter 64">
            <a:extLst>
              <a:ext uri="{FF2B5EF4-FFF2-40B4-BE49-F238E27FC236}">
                <a16:creationId xmlns:a16="http://schemas.microsoft.com/office/drawing/2014/main" id="{2AEB9735-0377-51C9-F4A8-2DC0E65A0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3</a:t>
            </a:fld>
            <a:endParaRPr lang="de-CH"/>
          </a:p>
        </p:txBody>
      </p:sp>
      <p:sp>
        <p:nvSpPr>
          <p:cNvPr id="64" name="Fußzeilenplatzhalter 63">
            <a:extLst>
              <a:ext uri="{FF2B5EF4-FFF2-40B4-BE49-F238E27FC236}">
                <a16:creationId xmlns:a16="http://schemas.microsoft.com/office/drawing/2014/main" id="{C325735E-0CE3-5254-8404-A20DCA0183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v2.1 - Bauanleitung v1.0</a:t>
            </a:r>
          </a:p>
        </p:txBody>
      </p:sp>
    </p:spTree>
    <p:extLst>
      <p:ext uri="{BB962C8B-B14F-4D97-AF65-F5344CB8AC3E}">
        <p14:creationId xmlns:p14="http://schemas.microsoft.com/office/powerpoint/2010/main" val="1480932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fik 33">
            <a:extLst>
              <a:ext uri="{FF2B5EF4-FFF2-40B4-BE49-F238E27FC236}">
                <a16:creationId xmlns:a16="http://schemas.microsoft.com/office/drawing/2014/main" id="{E9AC9A1D-2292-73F0-3718-27FA4DF0E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781" y="3864320"/>
            <a:ext cx="1933515" cy="239696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676404D-B327-C235-1343-56A812B01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LEDs D3~13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A7E17E65-C9BD-D62D-7C0B-CCCEDFD63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LED-Streifen zuschneiden (11 Streifen à 10 LEDs)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Rückseitige Folie abziehen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Streifen auf Platine kleben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An allen Enden 3 Kontakte verlöten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D2731B-EED1-4276-069B-73B78B8E29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E99254-C32D-18C3-CAF2-100772120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v2.1 -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C4D9AB-F90B-E0D2-C984-365BE07E2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4</a:t>
            </a:fld>
            <a:endParaRPr lang="de-CH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DB8D69D-78FD-587A-9F84-12FDB3089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18862" y="3883242"/>
            <a:ext cx="2396881" cy="2369949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951581E9-5C94-E929-9B06-4AEFF4E8B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711" y="3864320"/>
            <a:ext cx="2147833" cy="2407713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E804D3F2-E970-B514-E0C7-43F72AB2B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2959" y="3864321"/>
            <a:ext cx="2004599" cy="240233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041FBD2E-BB06-8D50-F5A3-05FEDCAD38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5450" y="365125"/>
            <a:ext cx="2117641" cy="2113473"/>
          </a:xfrm>
          <a:prstGeom prst="rect">
            <a:avLst/>
          </a:prstGeom>
        </p:spPr>
      </p:pic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792D8597-6FCE-9D03-687E-9B435D266764}"/>
              </a:ext>
            </a:extLst>
          </p:cNvPr>
          <p:cNvSpPr/>
          <p:nvPr/>
        </p:nvSpPr>
        <p:spPr>
          <a:xfrm>
            <a:off x="9605818" y="581891"/>
            <a:ext cx="1568460" cy="1649865"/>
          </a:xfrm>
          <a:prstGeom prst="roundRect">
            <a:avLst>
              <a:gd name="adj" fmla="val 2420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B0787DA8-2A6C-B989-4705-C119F2EB214D}"/>
              </a:ext>
            </a:extLst>
          </p:cNvPr>
          <p:cNvSpPr/>
          <p:nvPr/>
        </p:nvSpPr>
        <p:spPr>
          <a:xfrm>
            <a:off x="3759477" y="5114441"/>
            <a:ext cx="1795288" cy="1241909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600" dirty="0"/>
              <a:t>ACHTUNG! Pfeilrichtung auf LED-Streifen und Platine muss übereinstimmen</a:t>
            </a:r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56D80744-CA67-1D8C-2FA5-F1AFF70903D6}"/>
              </a:ext>
            </a:extLst>
          </p:cNvPr>
          <p:cNvSpPr/>
          <p:nvPr/>
        </p:nvSpPr>
        <p:spPr>
          <a:xfrm>
            <a:off x="5627264" y="4419122"/>
            <a:ext cx="561785" cy="614786"/>
          </a:xfrm>
          <a:prstGeom prst="roundRect">
            <a:avLst>
              <a:gd name="adj" fmla="val 34827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945185F6-C695-675A-580E-BC400A9EDEC5}"/>
              </a:ext>
            </a:extLst>
          </p:cNvPr>
          <p:cNvSpPr/>
          <p:nvPr/>
        </p:nvSpPr>
        <p:spPr>
          <a:xfrm>
            <a:off x="5222929" y="3983064"/>
            <a:ext cx="453980" cy="436058"/>
          </a:xfrm>
          <a:prstGeom prst="roundRect">
            <a:avLst>
              <a:gd name="adj" fmla="val 34827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4908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0D4D210-294A-82BA-37FC-DE5343444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115063">
            <a:off x="1544477" y="3347508"/>
            <a:ext cx="2935637" cy="293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34E58760-047D-A330-C601-3C6B1483CD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67" t="11613" r="9581" b="11300"/>
          <a:stretch/>
        </p:blipFill>
        <p:spPr>
          <a:xfrm>
            <a:off x="4368800" y="2623043"/>
            <a:ext cx="1997842" cy="182119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B11CEEC-D9AD-465A-02C6-E8BC1AE3B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LEDs D1~2 &amp; D14~15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3364669F-BF3D-3A8E-1BB9-1D65C84A9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0297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LEDs verlöten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807679-63CD-C0A2-DE7A-FBB057AF7C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BAA5D9F-A999-07AC-82C3-40D297682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v2.1 -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A942530-3ADB-5DE5-B2D4-008B8E546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5</a:t>
            </a:fld>
            <a:endParaRPr lang="de-CH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B51C601-B4A9-6259-B1FF-5A239B23F7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05" t="26649"/>
          <a:stretch/>
        </p:blipFill>
        <p:spPr>
          <a:xfrm>
            <a:off x="9476824" y="2670444"/>
            <a:ext cx="1876976" cy="177379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5101D37A-F1DB-3FEC-2E05-C0A6A71E47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76" t="17008" r="13194" b="12318"/>
          <a:stretch/>
        </p:blipFill>
        <p:spPr>
          <a:xfrm>
            <a:off x="9476824" y="4515936"/>
            <a:ext cx="1876976" cy="18675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B2F7DBFE-1D2D-CF32-6728-63E4CA3B75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5450" y="365125"/>
            <a:ext cx="2117641" cy="2113473"/>
          </a:xfrm>
          <a:prstGeom prst="rect">
            <a:avLst/>
          </a:prstGeom>
        </p:spPr>
      </p:pic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43AD2CC7-EEF2-7875-D2F8-CDC008EC2C21}"/>
              </a:ext>
            </a:extLst>
          </p:cNvPr>
          <p:cNvSpPr/>
          <p:nvPr/>
        </p:nvSpPr>
        <p:spPr>
          <a:xfrm>
            <a:off x="9340862" y="357697"/>
            <a:ext cx="168768" cy="162079"/>
          </a:xfrm>
          <a:prstGeom prst="roundRect">
            <a:avLst>
              <a:gd name="adj" fmla="val 27396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DF6131CC-E3A7-7A05-00CD-2A5AED9DAF26}"/>
              </a:ext>
            </a:extLst>
          </p:cNvPr>
          <p:cNvSpPr/>
          <p:nvPr/>
        </p:nvSpPr>
        <p:spPr>
          <a:xfrm>
            <a:off x="11283049" y="357697"/>
            <a:ext cx="168768" cy="162079"/>
          </a:xfrm>
          <a:prstGeom prst="roundRect">
            <a:avLst>
              <a:gd name="adj" fmla="val 27396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5B839A8C-F645-415A-DCC2-DCF72DB7FD6B}"/>
              </a:ext>
            </a:extLst>
          </p:cNvPr>
          <p:cNvSpPr/>
          <p:nvPr/>
        </p:nvSpPr>
        <p:spPr>
          <a:xfrm>
            <a:off x="9335450" y="2316518"/>
            <a:ext cx="168768" cy="162079"/>
          </a:xfrm>
          <a:prstGeom prst="roundRect">
            <a:avLst>
              <a:gd name="adj" fmla="val 27396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4B575DF5-03F0-EC6E-DBE0-7D15B0729436}"/>
              </a:ext>
            </a:extLst>
          </p:cNvPr>
          <p:cNvSpPr/>
          <p:nvPr/>
        </p:nvSpPr>
        <p:spPr>
          <a:xfrm>
            <a:off x="11283049" y="2316519"/>
            <a:ext cx="168768" cy="162079"/>
          </a:xfrm>
          <a:prstGeom prst="roundRect">
            <a:avLst>
              <a:gd name="adj" fmla="val 27396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9" name="Rechteck: abgerundete Ecken 38">
            <a:extLst>
              <a:ext uri="{FF2B5EF4-FFF2-40B4-BE49-F238E27FC236}">
                <a16:creationId xmlns:a16="http://schemas.microsoft.com/office/drawing/2014/main" id="{09E417BF-D996-43BB-C2FB-6D63C4C27EC3}"/>
              </a:ext>
            </a:extLst>
          </p:cNvPr>
          <p:cNvSpPr/>
          <p:nvPr/>
        </p:nvSpPr>
        <p:spPr>
          <a:xfrm>
            <a:off x="8374555" y="3962107"/>
            <a:ext cx="1921790" cy="11289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Tipp: ein </a:t>
            </a:r>
            <a:r>
              <a:rPr lang="de-CH" dirty="0" err="1"/>
              <a:t>Lötpad</a:t>
            </a:r>
            <a:r>
              <a:rPr lang="de-CH" dirty="0"/>
              <a:t> vorverzinnen und erstes Bein dranlöten.</a:t>
            </a:r>
          </a:p>
        </p:txBody>
      </p:sp>
      <p:sp>
        <p:nvSpPr>
          <p:cNvPr id="40" name="Rechteck: abgerundete Ecken 39">
            <a:extLst>
              <a:ext uri="{FF2B5EF4-FFF2-40B4-BE49-F238E27FC236}">
                <a16:creationId xmlns:a16="http://schemas.microsoft.com/office/drawing/2014/main" id="{727E2870-394A-D358-566A-357DD93946B9}"/>
              </a:ext>
            </a:extLst>
          </p:cNvPr>
          <p:cNvSpPr/>
          <p:nvPr/>
        </p:nvSpPr>
        <p:spPr>
          <a:xfrm>
            <a:off x="4234345" y="4969752"/>
            <a:ext cx="1788347" cy="112897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dirty="0"/>
              <a:t>ACHTUNG! </a:t>
            </a:r>
          </a:p>
          <a:p>
            <a:r>
              <a:rPr lang="de-CH" dirty="0"/>
              <a:t>Ausrichtung der angeschrägten Ecke beachten </a:t>
            </a:r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878C9F6-9F5A-7E49-E616-D6D85553F784}"/>
              </a:ext>
            </a:extLst>
          </p:cNvPr>
          <p:cNvCxnSpPr>
            <a:cxnSpLocks/>
          </p:cNvCxnSpPr>
          <p:nvPr/>
        </p:nvCxnSpPr>
        <p:spPr>
          <a:xfrm>
            <a:off x="1944785" y="3426582"/>
            <a:ext cx="198099" cy="32905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9F1FA7C2-38B4-50DF-6E03-5937E5BBC7E8}"/>
              </a:ext>
            </a:extLst>
          </p:cNvPr>
          <p:cNvCxnSpPr>
            <a:cxnSpLocks/>
          </p:cNvCxnSpPr>
          <p:nvPr/>
        </p:nvCxnSpPr>
        <p:spPr>
          <a:xfrm flipV="1">
            <a:off x="4914900" y="3048206"/>
            <a:ext cx="676163" cy="32840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5EE3C4FC-FA94-B887-D9AF-59334104FA92}"/>
              </a:ext>
            </a:extLst>
          </p:cNvPr>
          <p:cNvCxnSpPr>
            <a:cxnSpLocks/>
          </p:cNvCxnSpPr>
          <p:nvPr/>
        </p:nvCxnSpPr>
        <p:spPr>
          <a:xfrm>
            <a:off x="5018506" y="2827243"/>
            <a:ext cx="198099" cy="32905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683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3EBBCE-DA49-B1DB-964E-1FC7D972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Infrarotempfänger U1~22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A5A38227-6C5C-EF7C-0CC1-5D57E89E1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9879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Beine des IR-Empfängers etwas kürzen (Der «Kopf» sollte in der Mitte des LED-Streifens zu liegen kommen)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IR-Empfänger an gewünschter Stelle (U1~22) anlöten</a:t>
            </a:r>
          </a:p>
          <a:p>
            <a:pPr lvl="1"/>
            <a:r>
              <a:rPr lang="de-CH" dirty="0"/>
              <a:t>vorzugsweise bei einer LED, die nie leuchtet </a:t>
            </a:r>
          </a:p>
          <a:p>
            <a:pPr marL="514350" indent="-514350">
              <a:buFont typeface="+mj-lt"/>
              <a:buAutoNum type="arabicPeriod"/>
            </a:pP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A6BB77-C729-53E7-7FD8-4A4393CDE9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C29E91-D22F-BD75-1780-398BCB68E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v2.1 -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520F74-849E-C0C5-3260-41FD0EA0B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6</a:t>
            </a:fld>
            <a:endParaRPr lang="de-CH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4EA758F6-2F33-A210-8AFA-A1E7097B3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450" y="365125"/>
            <a:ext cx="2117641" cy="2113473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303F437E-E23F-597B-8952-6BB3C4576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775" y="3469522"/>
            <a:ext cx="2419688" cy="167663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4D4EEBEF-0A8E-08DC-FB4C-B2B4CF360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588" y="4052222"/>
            <a:ext cx="2755452" cy="2304128"/>
          </a:xfrm>
          <a:prstGeom prst="rect">
            <a:avLst/>
          </a:prstGeom>
        </p:spPr>
      </p:pic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347F1489-6339-735A-4D5C-B9EF17D15CFA}"/>
              </a:ext>
            </a:extLst>
          </p:cNvPr>
          <p:cNvSpPr/>
          <p:nvPr/>
        </p:nvSpPr>
        <p:spPr>
          <a:xfrm>
            <a:off x="8634480" y="4742102"/>
            <a:ext cx="1921790" cy="11289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Tipp: ein </a:t>
            </a:r>
            <a:r>
              <a:rPr lang="de-CH" dirty="0" err="1"/>
              <a:t>Lötpad</a:t>
            </a:r>
            <a:r>
              <a:rPr lang="de-CH" dirty="0"/>
              <a:t> vorverzinnen und erstes Bein dranlöten.</a:t>
            </a:r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8ABC891A-FD5C-97C8-1FFD-3DF6FD64BA07}"/>
              </a:ext>
            </a:extLst>
          </p:cNvPr>
          <p:cNvSpPr/>
          <p:nvPr/>
        </p:nvSpPr>
        <p:spPr>
          <a:xfrm>
            <a:off x="9595555" y="1930400"/>
            <a:ext cx="1569155" cy="208262"/>
          </a:xfrm>
          <a:prstGeom prst="roundRect">
            <a:avLst>
              <a:gd name="adj" fmla="val 18369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35803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E2EB42C9-BA6F-051D-4A2A-228AD33ED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618197" y="3403542"/>
            <a:ext cx="3448531" cy="238158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CEA0B02-3C5D-3216-EB80-D11FE461A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</a:t>
            </a:r>
            <a:r>
              <a:rPr lang="de-CH" dirty="0" err="1"/>
              <a:t>Phototransistor</a:t>
            </a:r>
            <a:r>
              <a:rPr lang="de-CH" dirty="0"/>
              <a:t> Q1~22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CA908D-62DF-24BB-A915-B8A662AB8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54715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 err="1"/>
              <a:t>Phototransistor</a:t>
            </a:r>
            <a:r>
              <a:rPr lang="de-CH" dirty="0"/>
              <a:t> an gewünschter Stelle (Q1~22) montieren</a:t>
            </a:r>
          </a:p>
          <a:p>
            <a:pPr lvl="1"/>
            <a:r>
              <a:rPr lang="de-CH" b="1" dirty="0"/>
              <a:t>Default ist Q19, ansonsten muss die Firmware angepasst werden.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Beine auf </a:t>
            </a:r>
            <a:r>
              <a:rPr lang="de-CH" dirty="0" err="1"/>
              <a:t>Platinenrückseite</a:t>
            </a:r>
            <a:r>
              <a:rPr lang="de-CH" dirty="0"/>
              <a:t> kürzen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132FA6-05A3-F64F-1ABF-843DEB66B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754F70-81D5-ADE4-B8F4-2DC5E79A3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v2.1 -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3927412-C9AA-F279-2376-C7D358A3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7</a:t>
            </a:fld>
            <a:endParaRPr lang="de-CH" dirty="0"/>
          </a:p>
        </p:txBody>
      </p:sp>
      <p:pic>
        <p:nvPicPr>
          <p:cNvPr id="1026" name="Picture 2" descr="TEPT4400">
            <a:extLst>
              <a:ext uri="{FF2B5EF4-FFF2-40B4-BE49-F238E27FC236}">
                <a16:creationId xmlns:a16="http://schemas.microsoft.com/office/drawing/2014/main" id="{FE936F14-FE59-9367-4D53-BF7479980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84494" flipH="1">
            <a:off x="5891650" y="1773918"/>
            <a:ext cx="3721355" cy="372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923A72F-52F4-12A6-1BB2-C8541026D9D5}"/>
              </a:ext>
            </a:extLst>
          </p:cNvPr>
          <p:cNvSpPr txBox="1"/>
          <p:nvPr/>
        </p:nvSpPr>
        <p:spPr>
          <a:xfrm>
            <a:off x="7804632" y="5532710"/>
            <a:ext cx="4374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500" dirty="0">
                <a:solidFill>
                  <a:srgbClr val="C00000"/>
                </a:solidFill>
              </a:rPr>
              <a:t>C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1A6409D-A2D8-CB18-AF64-24AA8FEEB38A}"/>
              </a:ext>
            </a:extLst>
          </p:cNvPr>
          <p:cNvSpPr txBox="1"/>
          <p:nvPr/>
        </p:nvSpPr>
        <p:spPr>
          <a:xfrm rot="16200000">
            <a:off x="9333068" y="3983053"/>
            <a:ext cx="450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>
                <a:solidFill>
                  <a:srgbClr val="C00000"/>
                </a:solidFill>
              </a:rPr>
              <a:t>C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8C8DBE65-B32C-611A-1CC9-BA9D9D621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5450" y="365125"/>
            <a:ext cx="2117641" cy="2113473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4F119C92-FACE-761F-A1D6-AB4779AFF94B}"/>
              </a:ext>
            </a:extLst>
          </p:cNvPr>
          <p:cNvCxnSpPr>
            <a:cxnSpLocks/>
          </p:cNvCxnSpPr>
          <p:nvPr/>
        </p:nvCxnSpPr>
        <p:spPr>
          <a:xfrm>
            <a:off x="9292273" y="3795397"/>
            <a:ext cx="198099" cy="32905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E44F8E59-35B3-5247-421F-84A4AD250198}"/>
              </a:ext>
            </a:extLst>
          </p:cNvPr>
          <p:cNvSpPr/>
          <p:nvPr/>
        </p:nvSpPr>
        <p:spPr>
          <a:xfrm>
            <a:off x="8838341" y="5135154"/>
            <a:ext cx="1795288" cy="957317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dirty="0"/>
              <a:t>ACHTUNG! Kurzes Bein zu Markierung «</a:t>
            </a:r>
            <a:r>
              <a:rPr lang="de-CH" dirty="0">
                <a:solidFill>
                  <a:schemeClr val="bg1"/>
                </a:solidFill>
              </a:rPr>
              <a:t>C</a:t>
            </a:r>
            <a:r>
              <a:rPr lang="de-CH" dirty="0"/>
              <a:t>»</a:t>
            </a:r>
          </a:p>
        </p:txBody>
      </p:sp>
      <p:sp>
        <p:nvSpPr>
          <p:cNvPr id="38" name="Rechteck: abgerundete Ecken 37">
            <a:extLst>
              <a:ext uri="{FF2B5EF4-FFF2-40B4-BE49-F238E27FC236}">
                <a16:creationId xmlns:a16="http://schemas.microsoft.com/office/drawing/2014/main" id="{5F3D2C76-D566-422A-C96B-DA64E68A78AE}"/>
              </a:ext>
            </a:extLst>
          </p:cNvPr>
          <p:cNvSpPr/>
          <p:nvPr/>
        </p:nvSpPr>
        <p:spPr>
          <a:xfrm>
            <a:off x="9595555" y="1930400"/>
            <a:ext cx="1569155" cy="208262"/>
          </a:xfrm>
          <a:prstGeom prst="roundRect">
            <a:avLst>
              <a:gd name="adj" fmla="val 18369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BAFAA18A-7906-2B8A-1806-1F11A2977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2407" y="4137293"/>
            <a:ext cx="2124371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306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rafik 37">
            <a:extLst>
              <a:ext uri="{FF2B5EF4-FFF2-40B4-BE49-F238E27FC236}">
                <a16:creationId xmlns:a16="http://schemas.microsoft.com/office/drawing/2014/main" id="{65784E3D-9B4D-5A8F-F36E-EF471D51C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824" y="3305222"/>
            <a:ext cx="3164054" cy="256775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92A6A6B-14D0-D069-AA01-F188F93CB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Controller U24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CE23AC4E-E8B1-0437-E51B-F12FD532F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Stiftleisten an Controller-Modul anlöten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0D8584-8CF1-2841-9B2B-C00627C8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5881B2-6A01-5A32-1975-9C2816A7F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v2.1 -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D2B2D6-14D3-D29D-DE3A-2BC66080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8</a:t>
            </a:fld>
            <a:endParaRPr lang="de-CH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8820ACC6-24B7-5948-42A2-1F37A20B0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450" y="365125"/>
            <a:ext cx="2117641" cy="2113473"/>
          </a:xfrm>
          <a:prstGeom prst="rect">
            <a:avLst/>
          </a:prstGeom>
        </p:spPr>
      </p:pic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21B245D2-25B6-AB1A-3231-AD01A595473C}"/>
              </a:ext>
            </a:extLst>
          </p:cNvPr>
          <p:cNvSpPr/>
          <p:nvPr/>
        </p:nvSpPr>
        <p:spPr>
          <a:xfrm>
            <a:off x="9597634" y="2216727"/>
            <a:ext cx="331457" cy="261871"/>
          </a:xfrm>
          <a:prstGeom prst="roundRect">
            <a:avLst>
              <a:gd name="adj" fmla="val 20055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31FC070C-A030-987A-EDA0-C10B357B7365}"/>
              </a:ext>
            </a:extLst>
          </p:cNvPr>
          <p:cNvSpPr/>
          <p:nvPr/>
        </p:nvSpPr>
        <p:spPr>
          <a:xfrm>
            <a:off x="7529898" y="4792550"/>
            <a:ext cx="1921790" cy="15193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/>
              <a:t>Tipp: Pro Stiftleiste erst einmal nur 1 Pin anlöten, dann unter Heizen der Lötstelle Stiftleiste senkrecht zum Modul ausrichten.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714D4879-AF4D-862F-F9FA-7F2AEA1DE3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14" r="14455"/>
          <a:stretch/>
        </p:blipFill>
        <p:spPr>
          <a:xfrm>
            <a:off x="4693180" y="3305222"/>
            <a:ext cx="2336085" cy="2119623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A9161D0-AADC-51B6-F874-F8091F371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312" y="3305222"/>
            <a:ext cx="3432790" cy="2119623"/>
          </a:xfrm>
          <a:prstGeom prst="rect">
            <a:avLst/>
          </a:prstGeom>
        </p:spPr>
      </p:pic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CFCA2C40-7BB9-1A1D-C45A-A1C9A7E7B866}"/>
              </a:ext>
            </a:extLst>
          </p:cNvPr>
          <p:cNvCxnSpPr>
            <a:cxnSpLocks/>
          </p:cNvCxnSpPr>
          <p:nvPr/>
        </p:nvCxnSpPr>
        <p:spPr>
          <a:xfrm>
            <a:off x="9883150" y="3429000"/>
            <a:ext cx="198099" cy="32905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84FCAB93-3B13-3C2F-6498-43082070A0C7}"/>
              </a:ext>
            </a:extLst>
          </p:cNvPr>
          <p:cNvCxnSpPr>
            <a:cxnSpLocks/>
          </p:cNvCxnSpPr>
          <p:nvPr/>
        </p:nvCxnSpPr>
        <p:spPr>
          <a:xfrm>
            <a:off x="9173819" y="4219748"/>
            <a:ext cx="198099" cy="32905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533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2504AD16-FAF4-328A-80F1-EA078E703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675" y="3495089"/>
            <a:ext cx="3029373" cy="249589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92A6A6B-14D0-D069-AA01-F188F93CB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Controller U24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CE23AC4E-E8B1-0437-E51B-F12FD532F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 err="1"/>
              <a:t>Buchsenleisten</a:t>
            </a:r>
            <a:r>
              <a:rPr lang="de-CH" dirty="0"/>
              <a:t> stecken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Auf </a:t>
            </a:r>
            <a:r>
              <a:rPr lang="de-CH" dirty="0" err="1"/>
              <a:t>Platinenrückseite</a:t>
            </a:r>
            <a:r>
              <a:rPr lang="de-CH" dirty="0"/>
              <a:t> anlöten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Controller-Modul vorübergehend wieder entfernen 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0D8584-8CF1-2841-9B2B-C00627C8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5881B2-6A01-5A32-1975-9C2816A7F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v2.1 -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D2B2D6-14D3-D29D-DE3A-2BC66080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9</a:t>
            </a:fld>
            <a:endParaRPr lang="de-CH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8820ACC6-24B7-5948-42A2-1F37A20B0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450" y="365125"/>
            <a:ext cx="2117641" cy="2113473"/>
          </a:xfrm>
          <a:prstGeom prst="rect">
            <a:avLst/>
          </a:prstGeom>
        </p:spPr>
      </p:pic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21B245D2-25B6-AB1A-3231-AD01A595473C}"/>
              </a:ext>
            </a:extLst>
          </p:cNvPr>
          <p:cNvSpPr/>
          <p:nvPr/>
        </p:nvSpPr>
        <p:spPr>
          <a:xfrm>
            <a:off x="9597634" y="2216727"/>
            <a:ext cx="331457" cy="261871"/>
          </a:xfrm>
          <a:prstGeom prst="roundRect">
            <a:avLst>
              <a:gd name="adj" fmla="val 20055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A2BBA0CA-8C57-5F5F-25A7-144385E72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360" y="3421623"/>
            <a:ext cx="3017416" cy="2755340"/>
          </a:xfrm>
          <a:prstGeom prst="rect">
            <a:avLst/>
          </a:prstGeom>
        </p:spPr>
      </p:pic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31FC070C-A030-987A-EDA0-C10B357B7365}"/>
              </a:ext>
            </a:extLst>
          </p:cNvPr>
          <p:cNvSpPr/>
          <p:nvPr/>
        </p:nvSpPr>
        <p:spPr>
          <a:xfrm>
            <a:off x="6803110" y="4743038"/>
            <a:ext cx="1921790" cy="15193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/>
              <a:t>Tipp: Controller-Modul während dem Lötvorgang gesteckt, damit die </a:t>
            </a:r>
            <a:r>
              <a:rPr lang="de-CH" sz="1400" dirty="0" err="1"/>
              <a:t>Buchsenleisten</a:t>
            </a:r>
            <a:r>
              <a:rPr lang="de-CH" sz="1400" dirty="0"/>
              <a:t> senkrecht zur Platine ausgerichtet sind.</a:t>
            </a:r>
          </a:p>
        </p:txBody>
      </p:sp>
    </p:spTree>
    <p:extLst>
      <p:ext uri="{BB962C8B-B14F-4D97-AF65-F5344CB8AC3E}">
        <p14:creationId xmlns:p14="http://schemas.microsoft.com/office/powerpoint/2010/main" val="2880923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880</Words>
  <Application>Microsoft Office PowerPoint</Application>
  <PresentationFormat>Breitbild</PresentationFormat>
  <Paragraphs>186</Paragraphs>
  <Slides>22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</vt:lpstr>
      <vt:lpstr>Bauanleitung v1.0</vt:lpstr>
      <vt:lpstr>Herzlichen Glückwunsch zur QlockWiFive Wortuhr!</vt:lpstr>
      <vt:lpstr>Lieferumfang</vt:lpstr>
      <vt:lpstr>Platine – LEDs D3~13</vt:lpstr>
      <vt:lpstr>Platine – LEDs D1~2 &amp; D14~15</vt:lpstr>
      <vt:lpstr>Platine – Infrarotempfänger U1~22</vt:lpstr>
      <vt:lpstr>Platine – Phototransistor Q1~22</vt:lpstr>
      <vt:lpstr>Platine – Controller U24</vt:lpstr>
      <vt:lpstr>Platine – Controller U24</vt:lpstr>
      <vt:lpstr>Platine – RTC U23</vt:lpstr>
      <vt:lpstr>Platine – BME280 U25</vt:lpstr>
      <vt:lpstr>Platine – USB-C Modul J1</vt:lpstr>
      <vt:lpstr>Platine – Hohlbuchse J2</vt:lpstr>
      <vt:lpstr>Platine – Kondensatoren C1~3</vt:lpstr>
      <vt:lpstr>Platine – Button S1~3</vt:lpstr>
      <vt:lpstr>Platine – Module U23/24/25 stecken</vt:lpstr>
      <vt:lpstr>Platine – fertig!</vt:lpstr>
      <vt:lpstr>Gehäuse – Gewindehülsen einpressen</vt:lpstr>
      <vt:lpstr>Bestückte Platine montieren</vt:lpstr>
      <vt:lpstr>Gehäuse – Magnete einpressen</vt:lpstr>
      <vt:lpstr>Funktionstest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easy (Gen. 2)</dc:title>
  <dc:creator>Manuel Bracher</dc:creator>
  <cp:lastModifiedBy>Manuel Bracher</cp:lastModifiedBy>
  <cp:revision>86</cp:revision>
  <dcterms:created xsi:type="dcterms:W3CDTF">2023-05-29T19:13:19Z</dcterms:created>
  <dcterms:modified xsi:type="dcterms:W3CDTF">2023-12-13T18:59:19Z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f829e40-d600-47e8-8322-47939dd1a1f4_Enabled">
    <vt:lpwstr>true</vt:lpwstr>
  </property>
  <property fmtid="{D5CDD505-2E9C-101B-9397-08002B2CF9AE}" pid="3" name="MSIP_Label_cf829e40-d600-47e8-8322-47939dd1a1f4_SetDate">
    <vt:lpwstr>2023-05-29T19:16:58Z</vt:lpwstr>
  </property>
  <property fmtid="{D5CDD505-2E9C-101B-9397-08002B2CF9AE}" pid="4" name="MSIP_Label_cf829e40-d600-47e8-8322-47939dd1a1f4_Method">
    <vt:lpwstr>Standard</vt:lpwstr>
  </property>
  <property fmtid="{D5CDD505-2E9C-101B-9397-08002B2CF9AE}" pid="5" name="MSIP_Label_cf829e40-d600-47e8-8322-47939dd1a1f4_Name">
    <vt:lpwstr>Intern und Extern</vt:lpwstr>
  </property>
  <property fmtid="{D5CDD505-2E9C-101B-9397-08002B2CF9AE}" pid="6" name="MSIP_Label_cf829e40-d600-47e8-8322-47939dd1a1f4_SiteId">
    <vt:lpwstr>b3ecd04c-f585-441b-b9d9-3e66b9108e46</vt:lpwstr>
  </property>
  <property fmtid="{D5CDD505-2E9C-101B-9397-08002B2CF9AE}" pid="7" name="MSIP_Label_cf829e40-d600-47e8-8322-47939dd1a1f4_ActionId">
    <vt:lpwstr>38573a95-7e34-4e8f-acc1-457dc54975fd</vt:lpwstr>
  </property>
  <property fmtid="{D5CDD505-2E9C-101B-9397-08002B2CF9AE}" pid="8" name="MSIP_Label_cf829e40-d600-47e8-8322-47939dd1a1f4_ContentBits">
    <vt:lpwstr>0</vt:lpwstr>
  </property>
</Properties>
</file>